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C8D35-8FA9-4988-9FFE-E79F693C75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a:extLst>
              <a:ext uri="{FF2B5EF4-FFF2-40B4-BE49-F238E27FC236}">
                <a16:creationId xmlns:a16="http://schemas.microsoft.com/office/drawing/2014/main" id="{A79A99CB-4C31-4E0D-80B8-BBEC88BF65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a:extLst>
              <a:ext uri="{FF2B5EF4-FFF2-40B4-BE49-F238E27FC236}">
                <a16:creationId xmlns:a16="http://schemas.microsoft.com/office/drawing/2014/main" id="{C5DAC7DA-A38C-4E27-AFC5-AD1A66E67093}"/>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5" name="Footer Placeholder 4">
            <a:extLst>
              <a:ext uri="{FF2B5EF4-FFF2-40B4-BE49-F238E27FC236}">
                <a16:creationId xmlns:a16="http://schemas.microsoft.com/office/drawing/2014/main" id="{2CC7ECCB-D404-4E38-BDD0-254A86897830}"/>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E66D4521-6475-4E4B-AF01-B0A285964AB1}"/>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25281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48C8-BB4F-4FE9-BA28-D145CF745C9F}"/>
              </a:ext>
            </a:extLst>
          </p:cNvPr>
          <p:cNvSpPr>
            <a:spLocks noGrp="1"/>
          </p:cNvSpPr>
          <p:nvPr>
            <p:ph type="title"/>
          </p:nvPr>
        </p:nvSpPr>
        <p:spPr/>
        <p:txBody>
          <a:bodyPr/>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C41D5F64-EC2F-4E80-9EBA-5F25FF2C2B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637B5E03-ACA6-44EF-812D-85F7F7891E28}"/>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5" name="Footer Placeholder 4">
            <a:extLst>
              <a:ext uri="{FF2B5EF4-FFF2-40B4-BE49-F238E27FC236}">
                <a16:creationId xmlns:a16="http://schemas.microsoft.com/office/drawing/2014/main" id="{19108AAD-6C53-42A3-8C81-CCAA6538BA88}"/>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FDA7E38E-17C7-4110-92D9-89A76BDF8D3B}"/>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52329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C9D34-51C2-43D5-9874-9376AD5D14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44D23490-A40E-492C-936B-C030535DDE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A2BBA034-04BD-4AF7-9F59-17585813F200}"/>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5" name="Footer Placeholder 4">
            <a:extLst>
              <a:ext uri="{FF2B5EF4-FFF2-40B4-BE49-F238E27FC236}">
                <a16:creationId xmlns:a16="http://schemas.microsoft.com/office/drawing/2014/main" id="{6533841E-91C7-48C8-9300-45F11777A2CB}"/>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734F35EC-2BBB-4628-8B4F-CA1FE31BC519}"/>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293350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5BC5C-DD77-49BD-B2E9-A8614A047899}"/>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0D93652D-1E1F-41A8-9782-7B597AE883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B49DFE42-9587-43F0-83A6-A8772FE14C92}"/>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5" name="Footer Placeholder 4">
            <a:extLst>
              <a:ext uri="{FF2B5EF4-FFF2-40B4-BE49-F238E27FC236}">
                <a16:creationId xmlns:a16="http://schemas.microsoft.com/office/drawing/2014/main" id="{C8BB80CE-4589-47C2-B592-9D02EF9E3AB8}"/>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2206CA54-E5EF-43DF-A725-F020E82FA93A}"/>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92518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BC232-AB00-4126-8FAB-82354AAAD1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a:extLst>
              <a:ext uri="{FF2B5EF4-FFF2-40B4-BE49-F238E27FC236}">
                <a16:creationId xmlns:a16="http://schemas.microsoft.com/office/drawing/2014/main" id="{07E4FF68-9983-4875-98B5-370A9BE96A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C01F7C-7C62-44DC-BE50-4EF5FCA0F03E}"/>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5" name="Footer Placeholder 4">
            <a:extLst>
              <a:ext uri="{FF2B5EF4-FFF2-40B4-BE49-F238E27FC236}">
                <a16:creationId xmlns:a16="http://schemas.microsoft.com/office/drawing/2014/main" id="{E3273DCA-FC6C-4C7A-96A4-96CC3FD2F9E2}"/>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29C4F0CA-A955-4995-926F-EAC1607CC0C7}"/>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38956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16D9-3AC2-4BB2-870E-24FB5F260512}"/>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57A46FA7-12FC-4116-AC7B-5D552A3281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a:extLst>
              <a:ext uri="{FF2B5EF4-FFF2-40B4-BE49-F238E27FC236}">
                <a16:creationId xmlns:a16="http://schemas.microsoft.com/office/drawing/2014/main" id="{63E667BB-C06C-4F50-9354-8338BD3B09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a:extLst>
              <a:ext uri="{FF2B5EF4-FFF2-40B4-BE49-F238E27FC236}">
                <a16:creationId xmlns:a16="http://schemas.microsoft.com/office/drawing/2014/main" id="{C3E9B42A-3429-41C0-8739-03CAAE39A50A}"/>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6" name="Footer Placeholder 5">
            <a:extLst>
              <a:ext uri="{FF2B5EF4-FFF2-40B4-BE49-F238E27FC236}">
                <a16:creationId xmlns:a16="http://schemas.microsoft.com/office/drawing/2014/main" id="{DE488652-1BA1-42EE-BCA5-47AB200F8432}"/>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89CEC80B-D995-4B81-8386-03DBB3FA3524}"/>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391608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DB425-9D63-4F53-AC3A-1AF8A96721BB}"/>
              </a:ext>
            </a:extLst>
          </p:cNvPr>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a:extLst>
              <a:ext uri="{FF2B5EF4-FFF2-40B4-BE49-F238E27FC236}">
                <a16:creationId xmlns:a16="http://schemas.microsoft.com/office/drawing/2014/main" id="{18DD2241-B875-4AFA-B20B-5F2A7D2FA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173A0-ABC3-48D4-8AA0-F85EBAE276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a:extLst>
              <a:ext uri="{FF2B5EF4-FFF2-40B4-BE49-F238E27FC236}">
                <a16:creationId xmlns:a16="http://schemas.microsoft.com/office/drawing/2014/main" id="{25FB314A-6EA2-4A9C-A8FF-63E1CAED67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C9C74F-FA8F-4DCB-A123-E1A4A08771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a:extLst>
              <a:ext uri="{FF2B5EF4-FFF2-40B4-BE49-F238E27FC236}">
                <a16:creationId xmlns:a16="http://schemas.microsoft.com/office/drawing/2014/main" id="{F84F0E8C-7E55-4A9A-AFB1-DB78D74A0088}"/>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8" name="Footer Placeholder 7">
            <a:extLst>
              <a:ext uri="{FF2B5EF4-FFF2-40B4-BE49-F238E27FC236}">
                <a16:creationId xmlns:a16="http://schemas.microsoft.com/office/drawing/2014/main" id="{4057F9B4-2AB2-4B72-95BF-461163FABEF9}"/>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3E718A34-C085-47F2-B8D3-8794383111CC}"/>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372588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59A8-4731-4D75-AABA-8D6170116723}"/>
              </a:ext>
            </a:extLst>
          </p:cNvPr>
          <p:cNvSpPr>
            <a:spLocks noGrp="1"/>
          </p:cNvSpPr>
          <p:nvPr>
            <p:ph type="title"/>
          </p:nvPr>
        </p:nvSpPr>
        <p:spPr/>
        <p:txBody>
          <a:bodyPr/>
          <a:lstStyle/>
          <a:p>
            <a:r>
              <a:rPr lang="en-US"/>
              <a:t>Click to edit Master title style</a:t>
            </a:r>
            <a:endParaRPr lang="ar-EG"/>
          </a:p>
        </p:txBody>
      </p:sp>
      <p:sp>
        <p:nvSpPr>
          <p:cNvPr id="3" name="Date Placeholder 2">
            <a:extLst>
              <a:ext uri="{FF2B5EF4-FFF2-40B4-BE49-F238E27FC236}">
                <a16:creationId xmlns:a16="http://schemas.microsoft.com/office/drawing/2014/main" id="{4D4DE13F-5236-454A-835F-A2ED24B5E983}"/>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4" name="Footer Placeholder 3">
            <a:extLst>
              <a:ext uri="{FF2B5EF4-FFF2-40B4-BE49-F238E27FC236}">
                <a16:creationId xmlns:a16="http://schemas.microsoft.com/office/drawing/2014/main" id="{39C54175-D5FF-4632-AE7C-53C41D9EEA60}"/>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B482AE73-E7F7-4899-AF75-62D1E80976F2}"/>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305551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242D67-9BE2-444A-AEC8-0DF6B533DCD6}"/>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3" name="Footer Placeholder 2">
            <a:extLst>
              <a:ext uri="{FF2B5EF4-FFF2-40B4-BE49-F238E27FC236}">
                <a16:creationId xmlns:a16="http://schemas.microsoft.com/office/drawing/2014/main" id="{D1320DA5-A8FF-4D83-B50C-140DDEB484C3}"/>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9BC94CFD-55B1-4811-BF99-908990558FB8}"/>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279978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BAC03-DCA3-4C7E-96A6-3DAFD3B477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a:extLst>
              <a:ext uri="{FF2B5EF4-FFF2-40B4-BE49-F238E27FC236}">
                <a16:creationId xmlns:a16="http://schemas.microsoft.com/office/drawing/2014/main" id="{90D2ED2B-2C1F-49DD-BF68-811423D93C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a:extLst>
              <a:ext uri="{FF2B5EF4-FFF2-40B4-BE49-F238E27FC236}">
                <a16:creationId xmlns:a16="http://schemas.microsoft.com/office/drawing/2014/main" id="{172AAEA7-0202-4073-BD07-58F142753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99FC1E-80DB-4A87-9F05-C7221254D900}"/>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6" name="Footer Placeholder 5">
            <a:extLst>
              <a:ext uri="{FF2B5EF4-FFF2-40B4-BE49-F238E27FC236}">
                <a16:creationId xmlns:a16="http://schemas.microsoft.com/office/drawing/2014/main" id="{5FFAEF7A-A3C5-4FAD-BD89-139BB7D5CF2A}"/>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42ACFE31-3D57-4E4C-8F8E-B449F3A86829}"/>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1364727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BFFC-4D47-45AB-A8A5-E6CD6B0929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a:extLst>
              <a:ext uri="{FF2B5EF4-FFF2-40B4-BE49-F238E27FC236}">
                <a16:creationId xmlns:a16="http://schemas.microsoft.com/office/drawing/2014/main" id="{A9E8C9A0-2128-4CC0-A4F1-4F298F37BD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a:extLst>
              <a:ext uri="{FF2B5EF4-FFF2-40B4-BE49-F238E27FC236}">
                <a16:creationId xmlns:a16="http://schemas.microsoft.com/office/drawing/2014/main" id="{A9C493DE-D0AF-4F29-A0FA-A303B01B5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EC609C-D6D1-4F4B-A238-578DF4E481FE}"/>
              </a:ext>
            </a:extLst>
          </p:cNvPr>
          <p:cNvSpPr>
            <a:spLocks noGrp="1"/>
          </p:cNvSpPr>
          <p:nvPr>
            <p:ph type="dt" sz="half" idx="10"/>
          </p:nvPr>
        </p:nvSpPr>
        <p:spPr/>
        <p:txBody>
          <a:bodyPr/>
          <a:lstStyle/>
          <a:p>
            <a:fld id="{9420F5E8-F7A4-4B5D-88EA-54C5C187DC2C}" type="datetimeFigureOut">
              <a:rPr lang="ar-EG" smtClean="0"/>
              <a:t>24/07/1441</a:t>
            </a:fld>
            <a:endParaRPr lang="ar-EG"/>
          </a:p>
        </p:txBody>
      </p:sp>
      <p:sp>
        <p:nvSpPr>
          <p:cNvPr id="6" name="Footer Placeholder 5">
            <a:extLst>
              <a:ext uri="{FF2B5EF4-FFF2-40B4-BE49-F238E27FC236}">
                <a16:creationId xmlns:a16="http://schemas.microsoft.com/office/drawing/2014/main" id="{6F015CDF-66D1-4E54-983F-91735E9AB020}"/>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B96C2C8D-EFB6-4F7B-BF6C-9B0DB9BB8F4C}"/>
              </a:ext>
            </a:extLst>
          </p:cNvPr>
          <p:cNvSpPr>
            <a:spLocks noGrp="1"/>
          </p:cNvSpPr>
          <p:nvPr>
            <p:ph type="sldNum" sz="quarter" idx="12"/>
          </p:nvPr>
        </p:nvSpPr>
        <p:spPr/>
        <p:txBody>
          <a:bodyPr/>
          <a:lstStyle/>
          <a:p>
            <a:fld id="{CE568568-9BBB-417D-9314-46D9C7ECC2AD}" type="slidenum">
              <a:rPr lang="ar-EG" smtClean="0"/>
              <a:t>‹#›</a:t>
            </a:fld>
            <a:endParaRPr lang="ar-EG"/>
          </a:p>
        </p:txBody>
      </p:sp>
    </p:spTree>
    <p:extLst>
      <p:ext uri="{BB962C8B-B14F-4D97-AF65-F5344CB8AC3E}">
        <p14:creationId xmlns:p14="http://schemas.microsoft.com/office/powerpoint/2010/main" val="253129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7BAF70-8926-48E9-84D9-B773687DED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3" name="Text Placeholder 2">
            <a:extLst>
              <a:ext uri="{FF2B5EF4-FFF2-40B4-BE49-F238E27FC236}">
                <a16:creationId xmlns:a16="http://schemas.microsoft.com/office/drawing/2014/main" id="{8824DEA7-81B0-4905-B56D-024CC10BD8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B5BC7B76-C6FD-4071-BB1D-C76CD9F43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0F5E8-F7A4-4B5D-88EA-54C5C187DC2C}" type="datetimeFigureOut">
              <a:rPr lang="ar-EG" smtClean="0"/>
              <a:t>24/07/1441</a:t>
            </a:fld>
            <a:endParaRPr lang="ar-EG"/>
          </a:p>
        </p:txBody>
      </p:sp>
      <p:sp>
        <p:nvSpPr>
          <p:cNvPr id="5" name="Footer Placeholder 4">
            <a:extLst>
              <a:ext uri="{FF2B5EF4-FFF2-40B4-BE49-F238E27FC236}">
                <a16:creationId xmlns:a16="http://schemas.microsoft.com/office/drawing/2014/main" id="{774DC49D-48D4-487C-A4F2-367075C22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91B9AB0F-2AA1-46DC-9856-2546FD90F3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68568-9BBB-417D-9314-46D9C7ECC2AD}" type="slidenum">
              <a:rPr lang="ar-EG" smtClean="0"/>
              <a:t>‹#›</a:t>
            </a:fld>
            <a:endParaRPr lang="ar-EG"/>
          </a:p>
        </p:txBody>
      </p:sp>
    </p:spTree>
    <p:extLst>
      <p:ext uri="{BB962C8B-B14F-4D97-AF65-F5344CB8AC3E}">
        <p14:creationId xmlns:p14="http://schemas.microsoft.com/office/powerpoint/2010/main" val="692168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AEFB0-3763-4B20-A4DB-6A8C7B927116}"/>
              </a:ext>
            </a:extLst>
          </p:cNvPr>
          <p:cNvSpPr>
            <a:spLocks noGrp="1"/>
          </p:cNvSpPr>
          <p:nvPr>
            <p:ph type="ctrTitle"/>
          </p:nvPr>
        </p:nvSpPr>
        <p:spPr>
          <a:xfrm>
            <a:off x="478302" y="393896"/>
            <a:ext cx="10189698" cy="5655212"/>
          </a:xfrm>
        </p:spPr>
        <p:txBody>
          <a:bodyPr>
            <a:normAutofit/>
          </a:bodyPr>
          <a:lstStyle/>
          <a:p>
            <a:r>
              <a:rPr lang="en-US" sz="8800" b="1" cap="none" dirty="0">
                <a:solidFill>
                  <a:srgbClr val="C00000"/>
                </a:solidFill>
                <a:effectLst>
                  <a:reflection blurRad="6350" stA="55000" endA="300" endPos="45500" dir="5400000" sy="-100000" algn="bl" rotWithShape="0"/>
                </a:effectLst>
                <a:latin typeface="Trebuchet MS"/>
              </a:rPr>
              <a:t>Lecture</a:t>
            </a:r>
            <a:r>
              <a:rPr lang="en-US" sz="8800" b="1" cap="none" dirty="0">
                <a:solidFill>
                  <a:schemeClr val="accent4">
                    <a:lumMod val="60000"/>
                    <a:lumOff val="40000"/>
                  </a:schemeClr>
                </a:solidFill>
                <a:effectLst>
                  <a:reflection blurRad="6350" stA="55000" endA="300" endPos="45500" dir="5400000" sy="-100000" algn="bl" rotWithShape="0"/>
                </a:effectLst>
                <a:latin typeface="Trebuchet MS"/>
              </a:rPr>
              <a:t> </a:t>
            </a:r>
            <a:r>
              <a:rPr lang="en-US" sz="8800" b="1" cap="none" dirty="0">
                <a:solidFill>
                  <a:srgbClr val="C00000"/>
                </a:solidFill>
                <a:effectLst>
                  <a:reflection blurRad="6350" stA="55000" endA="300" endPos="45500" dir="5400000" sy="-100000" algn="bl" rotWithShape="0"/>
                </a:effectLst>
                <a:latin typeface="Trebuchet MS"/>
              </a:rPr>
              <a:t>3 </a:t>
            </a:r>
            <a:br>
              <a:rPr lang="en-US" sz="8800" b="1" cap="none" dirty="0">
                <a:solidFill>
                  <a:srgbClr val="C00000"/>
                </a:solidFill>
                <a:effectLst>
                  <a:reflection blurRad="6350" stA="55000" endA="300" endPos="45500" dir="5400000" sy="-100000" algn="bl" rotWithShape="0"/>
                </a:effectLst>
                <a:latin typeface="Trebuchet MS"/>
              </a:rPr>
            </a:br>
            <a:r>
              <a:rPr lang="en-US" b="1" dirty="0"/>
              <a:t>The role of mathematics teacher in diagnosis the difficult of education and selection it's following factors</a:t>
            </a:r>
            <a:br>
              <a:rPr lang="en-US" sz="6600" b="1" dirty="0"/>
            </a:br>
            <a:r>
              <a:rPr lang="en-US" b="1" dirty="0">
                <a:solidFill>
                  <a:srgbClr val="002060"/>
                </a:solidFill>
              </a:rPr>
              <a:t>Prof DR. ALAA METWALLI</a:t>
            </a:r>
            <a:endParaRPr lang="ar-EG" dirty="0">
              <a:solidFill>
                <a:srgbClr val="002060"/>
              </a:solidFill>
            </a:endParaRPr>
          </a:p>
        </p:txBody>
      </p:sp>
      <p:sp>
        <p:nvSpPr>
          <p:cNvPr id="3" name="Subtitle 2">
            <a:extLst>
              <a:ext uri="{FF2B5EF4-FFF2-40B4-BE49-F238E27FC236}">
                <a16:creationId xmlns:a16="http://schemas.microsoft.com/office/drawing/2014/main" id="{2A1AE0C6-25BB-4242-BB1F-11E94C372107}"/>
              </a:ext>
            </a:extLst>
          </p:cNvPr>
          <p:cNvSpPr>
            <a:spLocks noGrp="1"/>
          </p:cNvSpPr>
          <p:nvPr>
            <p:ph type="subTitle" idx="1"/>
          </p:nvPr>
        </p:nvSpPr>
        <p:spPr/>
        <p:txBody>
          <a:bodyPr/>
          <a:lstStyle/>
          <a:p>
            <a:endParaRPr lang="ar-EG"/>
          </a:p>
        </p:txBody>
      </p:sp>
    </p:spTree>
    <p:extLst>
      <p:ext uri="{BB962C8B-B14F-4D97-AF65-F5344CB8AC3E}">
        <p14:creationId xmlns:p14="http://schemas.microsoft.com/office/powerpoint/2010/main" val="305814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023F-3B75-42D0-8F5C-D4C92C75DFF8}"/>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8CDE22E5-989B-457B-9277-F6F941EFAC97}"/>
              </a:ext>
            </a:extLst>
          </p:cNvPr>
          <p:cNvSpPr>
            <a:spLocks noGrp="1"/>
          </p:cNvSpPr>
          <p:nvPr>
            <p:ph idx="1"/>
          </p:nvPr>
        </p:nvSpPr>
        <p:spPr>
          <a:xfrm>
            <a:off x="253218" y="365124"/>
            <a:ext cx="11633982" cy="6492875"/>
          </a:xfrm>
        </p:spPr>
        <p:txBody>
          <a:bodyPr/>
          <a:lstStyle/>
          <a:p>
            <a:pPr marL="1371600" indent="-457200">
              <a:lnSpc>
                <a:spcPct val="115000"/>
              </a:lnSpc>
              <a:spcAft>
                <a:spcPts val="1000"/>
              </a:spcAft>
            </a:pPr>
            <a:r>
              <a:rPr lang="en-US" b="1" dirty="0">
                <a:latin typeface="Calibri" panose="020F0502020204030204" pitchFamily="34" charset="0"/>
                <a:ea typeface="Calibri" panose="020F0502020204030204" pitchFamily="34" charset="0"/>
                <a:cs typeface="Arial" panose="020B0604020202020204" pitchFamily="34" charset="0"/>
              </a:rPr>
              <a:t>Mathematics is consider as the most subject that many students  suffering from learning  it , especially in primary stage that  spread out most of learning difficulties as general and especially in mathematics therefore the fear of this subject and avoid learning it .</a:t>
            </a:r>
          </a:p>
          <a:p>
            <a:pPr marL="1371600" indent="-457200">
              <a:lnSpc>
                <a:spcPct val="115000"/>
              </a:lnSpc>
              <a:spcAft>
                <a:spcPts val="1000"/>
              </a:spcAft>
            </a:pPr>
            <a:endParaRPr lang="en-US" sz="2000" b="1" dirty="0">
              <a:latin typeface="Calibri" panose="020F0502020204030204" pitchFamily="34" charset="0"/>
              <a:ea typeface="Calibri" panose="020F0502020204030204" pitchFamily="34" charset="0"/>
              <a:cs typeface="Arial" panose="020B0604020202020204" pitchFamily="34" charset="0"/>
            </a:endParaRPr>
          </a:p>
          <a:p>
            <a:r>
              <a:rPr lang="en-US" b="1" dirty="0">
                <a:latin typeface="Calibri" panose="020F0502020204030204" pitchFamily="34" charset="0"/>
                <a:ea typeface="Calibri" panose="020F0502020204030204" pitchFamily="34" charset="0"/>
                <a:cs typeface="Arial" panose="020B0604020202020204" pitchFamily="34" charset="0"/>
              </a:rPr>
              <a:t>And as a stage before treatment:  any treatment program for the students  that having learning difficulties in mathematics required diagnosis this difficulties that many students suffering from it .and  here the treatment process aims to collecting the important and necessary  information about the student that having learning difficulties in mathematics to follow a certain diagnostic methods . analyzing this information for providing the most suitable treatment programs for these students</a:t>
            </a:r>
            <a:endParaRPr lang="en-US" b="1" dirty="0"/>
          </a:p>
          <a:p>
            <a:endParaRPr lang="ar-EG" dirty="0"/>
          </a:p>
        </p:txBody>
      </p:sp>
    </p:spTree>
    <p:extLst>
      <p:ext uri="{BB962C8B-B14F-4D97-AF65-F5344CB8AC3E}">
        <p14:creationId xmlns:p14="http://schemas.microsoft.com/office/powerpoint/2010/main" val="310651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BBEE7-EF04-42BD-939C-250E1D329978}"/>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C7E7EA0B-2B82-4F37-B52B-BB942FFC64B2}"/>
              </a:ext>
            </a:extLst>
          </p:cNvPr>
          <p:cNvSpPr>
            <a:spLocks noGrp="1"/>
          </p:cNvSpPr>
          <p:nvPr>
            <p:ph idx="1"/>
          </p:nvPr>
        </p:nvSpPr>
        <p:spPr>
          <a:xfrm>
            <a:off x="0" y="0"/>
            <a:ext cx="12192000" cy="6858000"/>
          </a:xfrm>
        </p:spPr>
        <p:txBody>
          <a:bodyPr>
            <a:normAutofit lnSpcReduction="10000"/>
          </a:bodyPr>
          <a:lstStyle/>
          <a:p>
            <a:pPr marL="342900" lvl="0" indent="-342900">
              <a:lnSpc>
                <a:spcPct val="107000"/>
              </a:lnSpc>
              <a:buClr>
                <a:srgbClr val="000000"/>
              </a:buClr>
              <a:buSzPts val="1200"/>
              <a:buFont typeface="Courier New" panose="02070309020205020404" pitchFamily="49" charset="0"/>
              <a:buChar char="o"/>
            </a:pPr>
            <a:r>
              <a:rPr lang="en-US" sz="3500" b="1" dirty="0">
                <a:solidFill>
                  <a:srgbClr val="C00000"/>
                </a:solidFill>
              </a:rPr>
              <a:t>The diagnostic process goes through a set of steps:</a:t>
            </a:r>
          </a:p>
          <a:p>
            <a:pPr marL="342900" lvl="0" indent="-342900">
              <a:lnSpc>
                <a:spcPct val="107000"/>
              </a:lnSpc>
              <a:buClr>
                <a:srgbClr val="000000"/>
              </a:buClr>
              <a:buSzPts val="1200"/>
              <a:buFont typeface="Courier New" panose="02070309020205020404" pitchFamily="49" charset="0"/>
              <a:buChar char="o"/>
            </a:pPr>
            <a:r>
              <a:rPr lang="en-US" b="1" dirty="0"/>
              <a:t>1 – Doing overall educational evaluation to select the students that having learning difficulties.</a:t>
            </a:r>
          </a:p>
          <a:p>
            <a:pPr marL="342900" lvl="0" indent="-342900">
              <a:lnSpc>
                <a:spcPct val="107000"/>
              </a:lnSpc>
              <a:buClr>
                <a:srgbClr val="000000"/>
              </a:buClr>
              <a:buSzPts val="1200"/>
              <a:buFont typeface="Courier New" panose="02070309020205020404" pitchFamily="49" charset="0"/>
              <a:buChar char="o"/>
            </a:pPr>
            <a:r>
              <a:rPr lang="en-US" b="1" dirty="0"/>
              <a:t>2 - Doing overall educational evaluation to select the level of the current achievement for these students and knowing the point of strength and weakness for them.</a:t>
            </a:r>
          </a:p>
          <a:p>
            <a:pPr marL="342900" lvl="0" indent="-342900">
              <a:lnSpc>
                <a:spcPct val="107000"/>
              </a:lnSpc>
              <a:buClr>
                <a:srgbClr val="000000"/>
              </a:buClr>
              <a:buSzPts val="1200"/>
              <a:buFont typeface="Courier New" panose="02070309020205020404" pitchFamily="49" charset="0"/>
              <a:buChar char="o"/>
            </a:pPr>
            <a:r>
              <a:rPr lang="en-US" b="1" dirty="0"/>
              <a:t>3- Select the suitable teaching process for the students that having learning difficulties according to their current performance level.</a:t>
            </a:r>
          </a:p>
          <a:p>
            <a:pPr marL="342900" lvl="0" indent="-342900">
              <a:lnSpc>
                <a:spcPct val="107000"/>
              </a:lnSpc>
              <a:buClr>
                <a:srgbClr val="000000"/>
              </a:buClr>
              <a:buSzPts val="1200"/>
              <a:buFont typeface="Courier New" panose="02070309020205020404" pitchFamily="49" charset="0"/>
              <a:buChar char="o"/>
            </a:pPr>
            <a:r>
              <a:rPr lang="en-US" b="1" dirty="0"/>
              <a:t>4-explain the reasons that make these students inability for learning.   5- Exclude the probability that learning difficulties from there are because of the presence of hearing , optical , motional and mental disability   </a:t>
            </a:r>
          </a:p>
          <a:p>
            <a:pPr marL="342900" lvl="0" indent="-342900">
              <a:lnSpc>
                <a:spcPct val="107000"/>
              </a:lnSpc>
              <a:buClr>
                <a:srgbClr val="000000"/>
              </a:buClr>
              <a:buSzPts val="1200"/>
              <a:buFont typeface="Courier New" panose="02070309020205020404" pitchFamily="49" charset="0"/>
              <a:buChar char="o"/>
            </a:pPr>
            <a:r>
              <a:rPr lang="en-US" b="1" dirty="0"/>
              <a:t>6- make a special educational plan for each student suffering from learning difficulties as a result of the diagnosis and select the point of strength and weakness for their achievement level .</a:t>
            </a:r>
          </a:p>
          <a:p>
            <a:pPr marL="342900" lvl="0" indent="-342900">
              <a:lnSpc>
                <a:spcPct val="107000"/>
              </a:lnSpc>
              <a:buClr>
                <a:srgbClr val="000000"/>
              </a:buClr>
              <a:buSzPts val="1200"/>
              <a:buFont typeface="Courier New" panose="02070309020205020404" pitchFamily="49" charset="0"/>
              <a:buChar char="o"/>
            </a:pPr>
            <a:endParaRPr lang="ar-EG" b="1" dirty="0"/>
          </a:p>
          <a:p>
            <a:endParaRPr lang="ar-EG" dirty="0"/>
          </a:p>
        </p:txBody>
      </p:sp>
    </p:spTree>
    <p:extLst>
      <p:ext uri="{BB962C8B-B14F-4D97-AF65-F5344CB8AC3E}">
        <p14:creationId xmlns:p14="http://schemas.microsoft.com/office/powerpoint/2010/main" val="3165468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EE383-803D-484B-A1DC-1E3A5C028D09}"/>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CE5EB0D5-8367-42D2-B054-434A3BAFDD61}"/>
              </a:ext>
            </a:extLst>
          </p:cNvPr>
          <p:cNvSpPr>
            <a:spLocks noGrp="1"/>
          </p:cNvSpPr>
          <p:nvPr>
            <p:ph idx="1"/>
          </p:nvPr>
        </p:nvSpPr>
        <p:spPr>
          <a:xfrm>
            <a:off x="182880" y="365125"/>
            <a:ext cx="11170920" cy="6387367"/>
          </a:xfrm>
        </p:spPr>
        <p:txBody>
          <a:bodyPr>
            <a:normAutofit/>
          </a:bodyPr>
          <a:lstStyle/>
          <a:p>
            <a:r>
              <a:rPr lang="en-US" sz="3600" b="1" dirty="0">
                <a:solidFill>
                  <a:srgbClr val="C00000"/>
                </a:solidFill>
                <a:latin typeface="Calibri" panose="020F0502020204030204" pitchFamily="34" charset="0"/>
                <a:ea typeface="Calibri" panose="020F0502020204030204" pitchFamily="34" charset="0"/>
                <a:cs typeface="Arial" panose="020B0604020202020204" pitchFamily="34" charset="0"/>
              </a:rPr>
              <a:t>Learning difficulties diagnosis methods:</a:t>
            </a:r>
          </a:p>
          <a:p>
            <a:br>
              <a:rPr lang="en-US" b="1" dirty="0">
                <a:solidFill>
                  <a:srgbClr val="FFFF00"/>
                </a:solidFill>
                <a:latin typeface="Calibri" panose="020F0502020204030204" pitchFamily="34" charset="0"/>
                <a:ea typeface="Calibri" panose="020F0502020204030204" pitchFamily="34" charset="0"/>
                <a:cs typeface="Arial" panose="020B0604020202020204" pitchFamily="34" charset="0"/>
              </a:rPr>
            </a:br>
            <a:r>
              <a:rPr lang="en-US" sz="3200" b="1" dirty="0">
                <a:solidFill>
                  <a:srgbClr val="002060"/>
                </a:solidFill>
                <a:latin typeface="Calibri" panose="020F0502020204030204" pitchFamily="34" charset="0"/>
                <a:ea typeface="Calibri" panose="020F0502020204030204" pitchFamily="34" charset="0"/>
                <a:cs typeface="Arial" panose="020B0604020202020204" pitchFamily="34" charset="0"/>
              </a:rPr>
              <a:t>1 - achievement tests :</a:t>
            </a:r>
          </a:p>
          <a:p>
            <a:r>
              <a:rPr lang="en-US" sz="3200" b="1" dirty="0">
                <a:solidFill>
                  <a:srgbClr val="002060"/>
                </a:solidFill>
                <a:latin typeface="Calibri" panose="020F0502020204030204" pitchFamily="34" charset="0"/>
                <a:ea typeface="Calibri" panose="020F0502020204030204" pitchFamily="34" charset="0"/>
                <a:cs typeface="Arial" panose="020B0604020202020204" pitchFamily="34" charset="0"/>
              </a:rPr>
              <a:t> </a:t>
            </a:r>
            <a:r>
              <a:rPr lang="en-US" b="1" dirty="0">
                <a:latin typeface="Calibri" panose="020F0502020204030204" pitchFamily="34" charset="0"/>
                <a:ea typeface="Calibri" panose="020F0502020204030204" pitchFamily="34" charset="0"/>
                <a:cs typeface="Arial" panose="020B0604020202020204" pitchFamily="34" charset="0"/>
              </a:rPr>
              <a:t>which are one of the most commonly used tests in the field of learning difficulties, and their results are used to identify aspects of general weakness in </a:t>
            </a:r>
            <a:r>
              <a:rPr lang="en-US" b="1" dirty="0" err="1">
                <a:latin typeface="Calibri" panose="020F0502020204030204" pitchFamily="34" charset="0"/>
                <a:ea typeface="Calibri" panose="020F0502020204030204" pitchFamily="34" charset="0"/>
                <a:cs typeface="Arial" panose="020B0604020202020204" pitchFamily="34" charset="0"/>
              </a:rPr>
              <a:t>schol</a:t>
            </a:r>
            <a:r>
              <a:rPr lang="en-US" b="1" dirty="0">
                <a:latin typeface="Calibri" panose="020F0502020204030204" pitchFamily="34" charset="0"/>
                <a:ea typeface="Calibri" panose="020F0502020204030204" pitchFamily="34" charset="0"/>
                <a:cs typeface="Arial" panose="020B0604020202020204" pitchFamily="34" charset="0"/>
              </a:rPr>
              <a:t> learning</a:t>
            </a:r>
            <a:br>
              <a:rPr lang="en-US" b="1" dirty="0">
                <a:latin typeface="Calibri" panose="020F0502020204030204" pitchFamily="34" charset="0"/>
                <a:ea typeface="Calibri" panose="020F0502020204030204" pitchFamily="34" charset="0"/>
                <a:cs typeface="Arial" panose="020B0604020202020204" pitchFamily="34" charset="0"/>
              </a:rPr>
            </a:br>
            <a:br>
              <a:rPr lang="en-US" b="1" dirty="0">
                <a:latin typeface="Calibri" panose="020F0502020204030204" pitchFamily="34" charset="0"/>
                <a:ea typeface="Calibri" panose="020F0502020204030204" pitchFamily="34" charset="0"/>
                <a:cs typeface="Arial" panose="020B0604020202020204" pitchFamily="34" charset="0"/>
              </a:rPr>
            </a:br>
            <a:r>
              <a:rPr lang="en-US" sz="3200" b="1" dirty="0">
                <a:solidFill>
                  <a:srgbClr val="002060"/>
                </a:solidFill>
                <a:latin typeface="Calibri" panose="020F0502020204030204" pitchFamily="34" charset="0"/>
                <a:ea typeface="Calibri" panose="020F0502020204030204" pitchFamily="34" charset="0"/>
                <a:cs typeface="Arial" panose="020B0604020202020204" pitchFamily="34" charset="0"/>
              </a:rPr>
              <a:t>2 - Capacity tests:</a:t>
            </a:r>
            <a:br>
              <a:rPr lang="en-US" b="1" dirty="0">
                <a:latin typeface="Calibri" panose="020F0502020204030204" pitchFamily="34" charset="0"/>
                <a:ea typeface="Calibri" panose="020F0502020204030204" pitchFamily="34" charset="0"/>
                <a:cs typeface="Arial" panose="020B0604020202020204" pitchFamily="34" charset="0"/>
              </a:rPr>
            </a:br>
            <a:r>
              <a:rPr lang="en-US" b="1" dirty="0">
                <a:latin typeface="Calibri" panose="020F0502020204030204" pitchFamily="34" charset="0"/>
                <a:ea typeface="Calibri" panose="020F0502020204030204" pitchFamily="34" charset="0"/>
                <a:cs typeface="Arial" panose="020B0604020202020204" pitchFamily="34" charset="0"/>
              </a:rPr>
              <a:t>These tests (Stanford Environmental - Wexler - Illustrated Intelligence - High Intelligence) aim to find out if the student suffers from a decrease in his mental abilities, in order to exclude the effect of mental disability on the achievement of the pupils, so the student who gets an IQ (85-115) appears with This is a low achievement, as this indicates a high probability that the student will suffer from learning difficulties .</a:t>
            </a:r>
            <a:br>
              <a:rPr lang="en-US" dirty="0">
                <a:latin typeface="Calibri" panose="020F0502020204030204" pitchFamily="34" charset="0"/>
                <a:ea typeface="Calibri" panose="020F0502020204030204" pitchFamily="34" charset="0"/>
                <a:cs typeface="Arial" panose="020B0604020202020204" pitchFamily="34" charset="0"/>
              </a:rPr>
            </a:br>
            <a:r>
              <a:rPr lang="ar-EG" dirty="0">
                <a:latin typeface="Calibri" panose="020F0502020204030204" pitchFamily="34" charset="0"/>
                <a:ea typeface="Calibri" panose="020F0502020204030204" pitchFamily="34" charset="0"/>
              </a:rPr>
              <a:t> </a:t>
            </a:r>
            <a:endParaRPr lang="ar-EG" dirty="0"/>
          </a:p>
        </p:txBody>
      </p:sp>
    </p:spTree>
    <p:extLst>
      <p:ext uri="{BB962C8B-B14F-4D97-AF65-F5344CB8AC3E}">
        <p14:creationId xmlns:p14="http://schemas.microsoft.com/office/powerpoint/2010/main" val="29293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DADCB-86EB-4B94-B8B6-3D9B4B55CFDA}"/>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C36446D5-88D4-428E-919C-C773A84A43D5}"/>
              </a:ext>
            </a:extLst>
          </p:cNvPr>
          <p:cNvSpPr>
            <a:spLocks noGrp="1"/>
          </p:cNvSpPr>
          <p:nvPr>
            <p:ph idx="1"/>
          </p:nvPr>
        </p:nvSpPr>
        <p:spPr>
          <a:xfrm>
            <a:off x="838200" y="365125"/>
            <a:ext cx="10515600" cy="5811838"/>
          </a:xfrm>
        </p:spPr>
        <p:txBody>
          <a:bodyPr/>
          <a:lstStyle/>
          <a:p>
            <a:r>
              <a:rPr lang="en-US" sz="4000" b="1" dirty="0">
                <a:solidFill>
                  <a:srgbClr val="C00000"/>
                </a:solidFill>
              </a:rPr>
              <a:t>Learning difficulties in mathematics at the primary level,  can be presented as follows:</a:t>
            </a:r>
          </a:p>
          <a:p>
            <a:r>
              <a:rPr lang="en-US" b="1" dirty="0"/>
              <a:t>Class common mathematical errors related to learning difficulties, which indicates the presence of learning difficulties in mathematics among primary school students for the following:</a:t>
            </a:r>
          </a:p>
          <a:p>
            <a:r>
              <a:rPr lang="en-US" b="1" dirty="0"/>
              <a:t>  1) Linguistic errors</a:t>
            </a:r>
          </a:p>
          <a:p>
            <a:r>
              <a:rPr lang="en-US" b="1" dirty="0"/>
              <a:t>  2) Mistakes to generalize about a specific case to other cases</a:t>
            </a:r>
          </a:p>
          <a:p>
            <a:r>
              <a:rPr lang="en-US" b="1" dirty="0"/>
              <a:t>  3) Errors in drawing geometric figures</a:t>
            </a:r>
          </a:p>
          <a:p>
            <a:r>
              <a:rPr lang="en-US" b="1" dirty="0"/>
              <a:t>  4) Violating what the mathematical symbols symbolize</a:t>
            </a:r>
          </a:p>
          <a:p>
            <a:endParaRPr lang="en-US" sz="6000" b="1" dirty="0">
              <a:solidFill>
                <a:schemeClr val="accent6">
                  <a:lumMod val="75000"/>
                </a:schemeClr>
              </a:solidFill>
            </a:endParaRPr>
          </a:p>
          <a:p>
            <a:endParaRPr lang="ar-EG" dirty="0"/>
          </a:p>
        </p:txBody>
      </p:sp>
    </p:spTree>
    <p:extLst>
      <p:ext uri="{BB962C8B-B14F-4D97-AF65-F5344CB8AC3E}">
        <p14:creationId xmlns:p14="http://schemas.microsoft.com/office/powerpoint/2010/main" val="14813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A73A-5E76-40DF-8ABF-2CA2C914AF04}"/>
              </a:ext>
            </a:extLst>
          </p:cNvPr>
          <p:cNvSpPr>
            <a:spLocks noGrp="1"/>
          </p:cNvSpPr>
          <p:nvPr>
            <p:ph type="title"/>
          </p:nvPr>
        </p:nvSpPr>
        <p:spPr/>
        <p:txBody>
          <a:bodyPr/>
          <a:lstStyle/>
          <a:p>
            <a:endParaRPr lang="ar-EG"/>
          </a:p>
        </p:txBody>
      </p:sp>
      <p:sp>
        <p:nvSpPr>
          <p:cNvPr id="3" name="Content Placeholder 2">
            <a:extLst>
              <a:ext uri="{FF2B5EF4-FFF2-40B4-BE49-F238E27FC236}">
                <a16:creationId xmlns:a16="http://schemas.microsoft.com/office/drawing/2014/main" id="{FCFE1264-4A26-4F49-B764-CA0B093B2C88}"/>
              </a:ext>
            </a:extLst>
          </p:cNvPr>
          <p:cNvSpPr>
            <a:spLocks noGrp="1"/>
          </p:cNvSpPr>
          <p:nvPr>
            <p:ph idx="1"/>
          </p:nvPr>
        </p:nvSpPr>
        <p:spPr>
          <a:xfrm>
            <a:off x="351692" y="0"/>
            <a:ext cx="11002108" cy="6857999"/>
          </a:xfrm>
        </p:spPr>
        <p:txBody>
          <a:bodyPr>
            <a:normAutofit fontScale="85000" lnSpcReduction="20000"/>
          </a:bodyPr>
          <a:lstStyle/>
          <a:p>
            <a:endParaRPr lang="en-US" b="1" dirty="0"/>
          </a:p>
          <a:p>
            <a:r>
              <a:rPr lang="en-US" sz="3900" b="1" dirty="0">
                <a:solidFill>
                  <a:srgbClr val="C00000"/>
                </a:solidFill>
              </a:rPr>
              <a:t>(Khalifa Abd al-</a:t>
            </a:r>
            <a:r>
              <a:rPr lang="en-US" sz="3900" b="1" dirty="0" err="1">
                <a:solidFill>
                  <a:srgbClr val="C00000"/>
                </a:solidFill>
              </a:rPr>
              <a:t>Samea</a:t>
            </a:r>
            <a:r>
              <a:rPr lang="en-US" sz="3900" b="1" dirty="0">
                <a:solidFill>
                  <a:srgbClr val="C00000"/>
                </a:solidFill>
              </a:rPr>
              <a:t> 1975: 20) made it clear that common mistakes in arithmetic for second-graders in the primary stage are concentrated in the four basic operations, which are </a:t>
            </a:r>
          </a:p>
          <a:p>
            <a:pPr lvl="0"/>
            <a:r>
              <a:rPr lang="en-US" b="1" dirty="0"/>
              <a:t>Errors in the addition process</a:t>
            </a:r>
          </a:p>
          <a:p>
            <a:pPr lvl="0"/>
            <a:r>
              <a:rPr lang="en-US" b="1" dirty="0"/>
              <a:t>Errors in the subtraction process</a:t>
            </a:r>
          </a:p>
          <a:p>
            <a:pPr lvl="0"/>
            <a:r>
              <a:rPr lang="en-US" b="1" dirty="0"/>
              <a:t>Errors in the multiplication process</a:t>
            </a:r>
          </a:p>
          <a:p>
            <a:pPr lvl="0"/>
            <a:r>
              <a:rPr lang="en-US" b="1" dirty="0"/>
              <a:t>Errors in the division process</a:t>
            </a:r>
          </a:p>
          <a:p>
            <a:endParaRPr lang="en-US" b="1" dirty="0"/>
          </a:p>
          <a:p>
            <a:r>
              <a:rPr lang="en-US" sz="3800" b="1" dirty="0">
                <a:solidFill>
                  <a:srgbClr val="C00000"/>
                </a:solidFill>
              </a:rPr>
              <a:t>Also, the study (Zain El </a:t>
            </a:r>
            <a:r>
              <a:rPr lang="en-US" sz="3800" b="1" dirty="0" err="1">
                <a:solidFill>
                  <a:srgbClr val="C00000"/>
                </a:solidFill>
              </a:rPr>
              <a:t>Abidine</a:t>
            </a:r>
            <a:r>
              <a:rPr lang="en-US" sz="3800" b="1" dirty="0">
                <a:solidFill>
                  <a:srgbClr val="C00000"/>
                </a:solidFill>
              </a:rPr>
              <a:t> </a:t>
            </a:r>
            <a:r>
              <a:rPr lang="en-US" sz="3800" b="1" dirty="0" err="1">
                <a:solidFill>
                  <a:srgbClr val="C00000"/>
                </a:solidFill>
              </a:rPr>
              <a:t>Khedrawi</a:t>
            </a:r>
            <a:r>
              <a:rPr lang="en-US" sz="3800" b="1" dirty="0">
                <a:solidFill>
                  <a:srgbClr val="C00000"/>
                </a:solidFill>
              </a:rPr>
              <a:t> 1984) revealed that there are many errors in which third-grade primary students fall into the city of </a:t>
            </a:r>
            <a:r>
              <a:rPr lang="en-US" sz="3800" b="1" dirty="0" err="1">
                <a:solidFill>
                  <a:srgbClr val="C00000"/>
                </a:solidFill>
              </a:rPr>
              <a:t>Sohag</a:t>
            </a:r>
            <a:r>
              <a:rPr lang="en-US" sz="3800" b="1" dirty="0">
                <a:solidFill>
                  <a:srgbClr val="C00000"/>
                </a:solidFill>
              </a:rPr>
              <a:t>, including:</a:t>
            </a:r>
          </a:p>
          <a:p>
            <a:r>
              <a:rPr lang="en-US" b="1" dirty="0"/>
              <a:t>1- Errors in numerical activities</a:t>
            </a:r>
          </a:p>
          <a:p>
            <a:r>
              <a:rPr lang="en-US" b="1" dirty="0"/>
              <a:t>2- Errors in verbal matters</a:t>
            </a:r>
          </a:p>
          <a:p>
            <a:r>
              <a:rPr lang="en-US" b="1" dirty="0"/>
              <a:t>3- Errors in measurement activities</a:t>
            </a:r>
          </a:p>
          <a:p>
            <a:r>
              <a:rPr lang="en-US" b="1" dirty="0"/>
              <a:t>4- Wrong use of symbols</a:t>
            </a:r>
          </a:p>
          <a:p>
            <a:pPr marL="0" indent="0">
              <a:buNone/>
            </a:pPr>
            <a:endParaRPr lang="ar-EG" b="1" dirty="0"/>
          </a:p>
          <a:p>
            <a:endParaRPr lang="ar-EG" dirty="0"/>
          </a:p>
        </p:txBody>
      </p:sp>
    </p:spTree>
    <p:extLst>
      <p:ext uri="{BB962C8B-B14F-4D97-AF65-F5344CB8AC3E}">
        <p14:creationId xmlns:p14="http://schemas.microsoft.com/office/powerpoint/2010/main" val="2088342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593</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Trebuchet MS</vt:lpstr>
      <vt:lpstr>Office Theme</vt:lpstr>
      <vt:lpstr>Lecture 3  The role of mathematics teacher in diagnosis the difficult of education and selection it's following factors Prof DR. ALAA METWALLI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The role of mathematics teacher in diagnosis the difficult of education and selection it's following factors Prof DR. ALAA METWALLI</dc:title>
  <dc:creator>ALAA METWALLI</dc:creator>
  <cp:lastModifiedBy>ALAA METWALLI</cp:lastModifiedBy>
  <cp:revision>1</cp:revision>
  <dcterms:created xsi:type="dcterms:W3CDTF">2020-03-18T06:09:17Z</dcterms:created>
  <dcterms:modified xsi:type="dcterms:W3CDTF">2020-03-18T06:18:58Z</dcterms:modified>
</cp:coreProperties>
</file>